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5" r:id="rId6"/>
    <p:sldMasterId id="2147483898" r:id="rId7"/>
    <p:sldMasterId id="2147483709" r:id="rId8"/>
  </p:sldMasterIdLst>
  <p:notesMasterIdLst>
    <p:notesMasterId r:id="rId27"/>
  </p:notesMasterIdLst>
  <p:handoutMasterIdLst>
    <p:handoutMasterId r:id="rId28"/>
  </p:handoutMasterIdLst>
  <p:sldIdLst>
    <p:sldId id="325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300" r:id="rId26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3987"/>
    <a:srgbClr val="4F81BD"/>
    <a:srgbClr val="5A3030"/>
    <a:srgbClr val="8A0000"/>
    <a:srgbClr val="3A588A"/>
    <a:srgbClr val="DCC5B6"/>
    <a:srgbClr val="C59F85"/>
    <a:srgbClr val="B17E5B"/>
    <a:srgbClr val="916445"/>
    <a:srgbClr val="75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89524" autoAdjust="0"/>
  </p:normalViewPr>
  <p:slideViewPr>
    <p:cSldViewPr>
      <p:cViewPr>
        <p:scale>
          <a:sx n="70" d="100"/>
          <a:sy n="70" d="100"/>
        </p:scale>
        <p:origin x="-197" y="-1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88"/>
    </p:cViewPr>
  </p:sorterViewPr>
  <p:notesViewPr>
    <p:cSldViewPr>
      <p:cViewPr varScale="1">
        <p:scale>
          <a:sx n="131" d="100"/>
          <a:sy n="131" d="100"/>
        </p:scale>
        <p:origin x="48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AE6AFD-173C-4BC4-AC31-C025AA47D68E}" type="datetimeFigureOut">
              <a:rPr lang="zh-TW" altLang="en-US"/>
              <a:pPr>
                <a:defRPr/>
              </a:pPr>
              <a:t>2020/8/11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26990F-3D69-4E26-AD0C-BEEAF708F97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71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97C181-471E-46D7-B7E0-A3BB8F97D79D}" type="datetimeFigureOut">
              <a:rPr lang="zh-TW" altLang="en-US"/>
              <a:pPr>
                <a:defRPr/>
              </a:pPr>
              <a:t>2020/8/11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18D087-E9B2-4E3F-B381-A75B8074DB5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863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7EC0A0-B7D2-4AA5-935E-264D3A121E9A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zh-TW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B32B-63EA-4718-AF89-1316EDB6D764}" type="slidenum">
              <a:rPr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33DF4F-9F5D-4502-B1D8-AF39084B00DB}" type="slidenum">
              <a:rPr lang="zh-TW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字方塊 9"/>
          <p:cNvSpPr txBox="1">
            <a:spLocks noChangeArrowheads="1"/>
          </p:cNvSpPr>
          <p:nvPr userDrawn="1"/>
        </p:nvSpPr>
        <p:spPr bwMode="auto">
          <a:xfrm>
            <a:off x="5520267" y="4583113"/>
            <a:ext cx="496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Proprietary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and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Confidential.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/>
            </a:r>
            <a:br>
              <a:rPr lang="en-US" altLang="zh-TW">
                <a:solidFill>
                  <a:srgbClr val="7F7F7F"/>
                </a:solidFill>
                <a:latin typeface="Calibri" pitchFamily="34" charset="0"/>
              </a:rPr>
            </a:b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Do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not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distribute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without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Sunplus</a:t>
            </a:r>
            <a:r>
              <a:rPr lang="zh-TW" altLang="en-US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US" altLang="zh-CN">
                <a:solidFill>
                  <a:srgbClr val="7F7F7F"/>
                </a:solidFill>
                <a:latin typeface="Calibri" pitchFamily="34" charset="0"/>
                <a:ea typeface="宋体" pitchFamily="2" charset="-122"/>
              </a:rPr>
              <a:t>written a</a:t>
            </a:r>
            <a:r>
              <a:rPr lang="en-US" altLang="zh-TW">
                <a:solidFill>
                  <a:srgbClr val="7F7F7F"/>
                </a:solidFill>
                <a:latin typeface="Calibri" pitchFamily="34" charset="0"/>
              </a:rPr>
              <a:t>pproval</a:t>
            </a:r>
            <a:endParaRPr lang="zh-TW" altLang="en-US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5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69BF-3288-49E9-902A-8827E8B0C769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主標+副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584" y="2564905"/>
            <a:ext cx="79202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175787" y="4149080"/>
            <a:ext cx="7152852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6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0"/>
          <p:cNvGrpSpPr>
            <a:grpSpLocks/>
          </p:cNvGrpSpPr>
          <p:nvPr userDrawn="1"/>
        </p:nvGrpSpPr>
        <p:grpSpPr bwMode="auto">
          <a:xfrm>
            <a:off x="3312584" y="4140201"/>
            <a:ext cx="8881533" cy="360363"/>
            <a:chOff x="2483768" y="4127416"/>
            <a:chExt cx="6661652" cy="360000"/>
          </a:xfrm>
        </p:grpSpPr>
        <p:sp>
          <p:nvSpPr>
            <p:cNvPr id="6" name="流程圖: 人工輸入 6"/>
            <p:cNvSpPr/>
            <p:nvPr userDrawn="1"/>
          </p:nvSpPr>
          <p:spPr>
            <a:xfrm rot="16200000">
              <a:off x="6133900" y="1475896"/>
              <a:ext cx="360000" cy="56630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prstClr val="white"/>
                  </a:solidFill>
                </a:rPr>
                <a:t> 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483768" y="4468385"/>
              <a:ext cx="1260570" cy="1903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標題 1"/>
          <p:cNvSpPr>
            <a:spLocks noGrp="1"/>
          </p:cNvSpPr>
          <p:nvPr>
            <p:ph type="ctrTitle"/>
          </p:nvPr>
        </p:nvSpPr>
        <p:spPr>
          <a:xfrm>
            <a:off x="3168000" y="2906668"/>
            <a:ext cx="8568627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副標題 2"/>
          <p:cNvSpPr>
            <a:spLocks noGrp="1"/>
          </p:cNvSpPr>
          <p:nvPr>
            <p:ph type="subTitle" idx="1"/>
          </p:nvPr>
        </p:nvSpPr>
        <p:spPr>
          <a:xfrm>
            <a:off x="3168000" y="3621167"/>
            <a:ext cx="856862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4867200" y="4140000"/>
            <a:ext cx="686942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6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1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標+附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4523" y="193612"/>
            <a:ext cx="11062104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689483" y="813168"/>
            <a:ext cx="1104714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06A8-1EF3-409B-9982-7AE4719B436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5C5E-1022-408A-B7D4-3F88B1B6475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368617" y="6480176"/>
            <a:ext cx="480483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0A00-7A89-4DB5-988D-2182324531EC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副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19403" y="193611"/>
            <a:ext cx="11280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10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719403" y="813168"/>
            <a:ext cx="11280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2000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  <a:ea typeface="新細明體"/>
              </a:defRPr>
            </a:lvl1pPr>
          </a:lstStyle>
          <a:p>
            <a:pPr>
              <a:defRPr/>
            </a:pPr>
            <a:fld id="{8612C85A-B59F-4A59-9280-0740308BF54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19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705040" y="1368000"/>
            <a:ext cx="1104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512F-DD8F-4B5C-83B8-852975E23B8F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80440" y="288000"/>
            <a:ext cx="11056187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DE93-7B19-4D4A-9A78-BA24BE7BF756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221369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 dirty="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 userDrawn="1"/>
        </p:nvGrpSpPr>
        <p:grpSpPr>
          <a:xfrm>
            <a:off x="9408368" y="349009"/>
            <a:ext cx="2505819" cy="1295616"/>
            <a:chOff x="9408368" y="349009"/>
            <a:chExt cx="2505819" cy="1295616"/>
          </a:xfrm>
        </p:grpSpPr>
        <p:sp>
          <p:nvSpPr>
            <p:cNvPr id="10" name="矩形 9"/>
            <p:cNvSpPr/>
            <p:nvPr userDrawn="1"/>
          </p:nvSpPr>
          <p:spPr>
            <a:xfrm>
              <a:off x="10344472" y="349009"/>
              <a:ext cx="1569715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9408368" y="780881"/>
              <a:ext cx="1785739" cy="8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2" descr="X:\PPT\sunplusPPT模版\深版\底圖\logo\sunpluslogo_淺版用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472" y="392629"/>
              <a:ext cx="128168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902" r:id="rId4"/>
    <p:sldLayoutId id="2147483878" r:id="rId5"/>
    <p:sldLayoutId id="21474838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方塊 8"/>
          <p:cNvSpPr txBox="1">
            <a:spLocks noChangeArrowheads="1"/>
          </p:cNvSpPr>
          <p:nvPr/>
        </p:nvSpPr>
        <p:spPr bwMode="auto">
          <a:xfrm rot="1610297">
            <a:off x="1927011" y="1301672"/>
            <a:ext cx="1215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00">
                <a:solidFill>
                  <a:srgbClr val="7F7F7F"/>
                </a:solidFill>
                <a:cs typeface="Arial" pitchFamily="34" charset="0"/>
              </a:rPr>
              <a:t>www.sunplus.com</a:t>
            </a:r>
            <a:endParaRPr lang="zh-TW" altLang="en-US" sz="100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auto">
          <a:xfrm>
            <a:off x="9031818" y="6281738"/>
            <a:ext cx="297603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5" tIns="51607" rIns="103215" bIns="51607"/>
          <a:lstStyle>
            <a:lvl1pPr marL="388938" indent="-388938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03346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1400" b="1">
                <a:solidFill>
                  <a:srgbClr val="FFFFFF"/>
                </a:solidFill>
                <a:latin typeface="Arial" pitchFamily="34" charset="0"/>
                <a:ea typeface="微軟正黑體" pitchFamily="34" charset="-120"/>
              </a:rPr>
              <a:t>Make difference</a:t>
            </a:r>
          </a:p>
        </p:txBody>
      </p:sp>
      <p:pic>
        <p:nvPicPr>
          <p:cNvPr id="1030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318" y="360364"/>
            <a:ext cx="1612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87A9947-BCCD-E946-BB48-6910BEB9EBC7}"/>
              </a:ext>
            </a:extLst>
          </p:cNvPr>
          <p:cNvSpPr/>
          <p:nvPr userDrawn="1"/>
        </p:nvSpPr>
        <p:spPr>
          <a:xfrm rot="19618190">
            <a:off x="1520581" y="2866634"/>
            <a:ext cx="10328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Discussion</a:t>
            </a:r>
            <a:r>
              <a:rPr lang="zh-TW" altLang="en-US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altLang="zh-TW" sz="6600" b="1" cap="none" spc="5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Only!</a:t>
            </a:r>
            <a:endParaRPr lang="zh-TW" alt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1381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PT\定案\final\內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134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接點 14"/>
          <p:cNvCxnSpPr>
            <a:stCxn id="2054" idx="3"/>
            <a:endCxn id="13" idx="1"/>
          </p:cNvCxnSpPr>
          <p:nvPr/>
        </p:nvCxnSpPr>
        <p:spPr>
          <a:xfrm>
            <a:off x="3216143" y="6627020"/>
            <a:ext cx="8424473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16"/>
          <p:cNvSpPr>
            <a:spLocks noChangeArrowheads="1"/>
          </p:cNvSpPr>
          <p:nvPr userDrawn="1"/>
        </p:nvSpPr>
        <p:spPr bwMode="auto">
          <a:xfrm>
            <a:off x="335360" y="6480176"/>
            <a:ext cx="288078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 dirty="0">
                <a:solidFill>
                  <a:srgbClr val="A0A0A0"/>
                </a:solidFill>
                <a:cs typeface="Arial" pitchFamily="34" charset="0"/>
              </a:rPr>
              <a:t>SUNPLUS Proprietary &amp; Confidential </a:t>
            </a:r>
            <a:endParaRPr kumimoji="1" lang="en-US" altLang="zh-CN" sz="1200" b="1" dirty="0">
              <a:solidFill>
                <a:srgbClr val="A0A0A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40616" y="6446838"/>
            <a:ext cx="480483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TW" altLang="en-US" sz="1000" baseline="0">
                <a:solidFill>
                  <a:srgbClr val="A0A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037617-8F11-4717-A630-681F79124914}" type="slidenum">
              <a:rPr lang="en-US" altLang="zh-TW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71" r:id="rId2"/>
    <p:sldLayoutId id="2147483872" r:id="rId3"/>
    <p:sldLayoutId id="2147483873" r:id="rId4"/>
    <p:sldLayoutId id="21474838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aspberrypi.org/downloads/raspberry-pi-os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00488" y="2789238"/>
            <a:ext cx="6426200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/>
              <a:t>Infrared Gesture Detection</a:t>
            </a:r>
            <a:endParaRPr lang="zh-TW" altLang="en-US" sz="32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5173664" y="4140201"/>
            <a:ext cx="5153025" cy="366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kern="0" dirty="0">
                <a:solidFill>
                  <a:srgbClr val="FFFFFF"/>
                </a:solidFill>
              </a:rPr>
              <a:t>Smart Computing Program </a:t>
            </a:r>
            <a:r>
              <a:rPr lang="en-US" altLang="zh-TW" kern="0" dirty="0" smtClean="0">
                <a:solidFill>
                  <a:srgbClr val="FFFFFF"/>
                </a:solidFill>
              </a:rPr>
              <a:t>2020/8</a:t>
            </a:r>
            <a:endParaRPr lang="en-US" altLang="zh-TW" b="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Enable i2c port in sp7021-bpi-f2s.dts of </a:t>
            </a:r>
            <a:r>
              <a:rPr lang="en-US" altLang="zh-TW" dirty="0" err="1"/>
              <a:t>linux</a:t>
            </a:r>
            <a:r>
              <a:rPr lang="en-US" altLang="zh-TW" dirty="0"/>
              <a:t> source </a:t>
            </a:r>
            <a:r>
              <a:rPr lang="en-US" altLang="zh-TW" dirty="0" smtClean="0"/>
              <a:t>code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Copy the 5 boot files of SP7021 to the boot partition of the </a:t>
            </a:r>
            <a:r>
              <a:rPr lang="en-US" altLang="zh-TW" dirty="0" err="1"/>
              <a:t>sdcard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圖片 4" descr="https://sunplus-tibbo.atlassian.net/wiki/download/attachments/867663989/image2020-8-7_17-13-4.png?version=1&amp;modificationDate=1596791587091&amp;cacheVersion=1&amp;api=v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988840"/>
            <a:ext cx="720080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bdc21956db025eda80a5b1feed08fbc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40" y="4725144"/>
            <a:ext cx="7179840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35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After SP7021 boot, run </a:t>
            </a:r>
            <a:r>
              <a:rPr lang="zh-TW" altLang="zh-TW" dirty="0"/>
              <a:t>“</a:t>
            </a:r>
            <a:r>
              <a:rPr lang="en-US" altLang="zh-TW" dirty="0" err="1"/>
              <a:t>sudo</a:t>
            </a:r>
            <a:r>
              <a:rPr lang="en-US" altLang="zh-TW" dirty="0"/>
              <a:t> </a:t>
            </a:r>
            <a:r>
              <a:rPr lang="en-US" altLang="zh-TW" dirty="0" err="1"/>
              <a:t>raspi-config</a:t>
            </a:r>
            <a:r>
              <a:rPr lang="en-US" altLang="zh-TW" dirty="0"/>
              <a:t> --expand-</a:t>
            </a:r>
            <a:r>
              <a:rPr lang="en-US" altLang="zh-TW" dirty="0" err="1"/>
              <a:t>rootfs</a:t>
            </a:r>
            <a:r>
              <a:rPr lang="zh-TW" altLang="zh-TW" dirty="0"/>
              <a:t>”</a:t>
            </a:r>
            <a:r>
              <a:rPr lang="en-US" altLang="zh-TW" dirty="0"/>
              <a:t> to expand </a:t>
            </a:r>
            <a:r>
              <a:rPr lang="en-US" altLang="zh-TW" dirty="0" err="1"/>
              <a:t>rootfs</a:t>
            </a:r>
            <a:r>
              <a:rPr lang="en-US" altLang="zh-TW" dirty="0"/>
              <a:t> </a:t>
            </a:r>
            <a:r>
              <a:rPr lang="en-US" altLang="zh-TW" dirty="0" smtClean="0"/>
              <a:t>partition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Run </a:t>
            </a:r>
            <a:r>
              <a:rPr lang="zh-TW" altLang="zh-TW" dirty="0"/>
              <a:t>“</a:t>
            </a:r>
            <a:r>
              <a:rPr lang="en-US" altLang="zh-TW" dirty="0" err="1"/>
              <a:t>sudo</a:t>
            </a:r>
            <a:r>
              <a:rPr lang="en-US" altLang="zh-TW" dirty="0"/>
              <a:t> apt install </a:t>
            </a:r>
            <a:r>
              <a:rPr lang="en-US" altLang="zh-TW" dirty="0" err="1"/>
              <a:t>cmake</a:t>
            </a:r>
            <a:r>
              <a:rPr lang="en-US" altLang="zh-TW" dirty="0"/>
              <a:t> </a:t>
            </a:r>
            <a:r>
              <a:rPr lang="en-US" altLang="zh-TW" dirty="0" err="1"/>
              <a:t>libopencv</a:t>
            </a:r>
            <a:r>
              <a:rPr lang="en-US" altLang="zh-TW" dirty="0"/>
              <a:t>-dev</a:t>
            </a:r>
            <a:r>
              <a:rPr lang="zh-TW" altLang="zh-TW" dirty="0"/>
              <a:t>”</a:t>
            </a:r>
            <a:r>
              <a:rPr lang="en-US" altLang="zh-TW" dirty="0"/>
              <a:t> to install </a:t>
            </a:r>
            <a:r>
              <a:rPr lang="en-US" altLang="zh-TW" dirty="0" err="1"/>
              <a:t>cmake</a:t>
            </a:r>
            <a:r>
              <a:rPr lang="en-US" altLang="zh-TW" dirty="0"/>
              <a:t> and </a:t>
            </a:r>
            <a:r>
              <a:rPr lang="en-US" altLang="zh-TW" dirty="0" err="1"/>
              <a:t>opencv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圖片 4" descr="d5ee0f429f25a1f3eec971943f7ce2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636912"/>
            <a:ext cx="835292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0225adf937c0f174767b9ca0a56470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221088"/>
            <a:ext cx="8352928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93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95400" y="1268760"/>
            <a:ext cx="11040000" cy="4680000"/>
          </a:xfrm>
        </p:spPr>
        <p:txBody>
          <a:bodyPr/>
          <a:lstStyle/>
          <a:p>
            <a:r>
              <a:rPr lang="en-US" altLang="zh-TW" b="1" dirty="0"/>
              <a:t>Download test </a:t>
            </a:r>
            <a:r>
              <a:rPr lang="en-US" altLang="zh-TW" b="1" dirty="0" smtClean="0"/>
              <a:t>code </a:t>
            </a:r>
            <a:r>
              <a:rPr lang="en-US" altLang="zh-TW" b="1" dirty="0"/>
              <a:t>from below </a:t>
            </a:r>
            <a:r>
              <a:rPr lang="en-US" altLang="zh-TW" b="1" dirty="0" smtClean="0"/>
              <a:t>icon</a:t>
            </a:r>
          </a:p>
          <a:p>
            <a:endParaRPr lang="en-US" altLang="zh-TW" b="1" dirty="0"/>
          </a:p>
          <a:p>
            <a:endParaRPr lang="en-US" altLang="zh-TW" b="1" dirty="0" smtClean="0"/>
          </a:p>
          <a:p>
            <a:r>
              <a:rPr lang="en-US" altLang="zh-TW" b="1" dirty="0"/>
              <a:t>Compile </a:t>
            </a:r>
            <a:r>
              <a:rPr lang="en-US" altLang="zh-TW" b="1" dirty="0" err="1" smtClean="0"/>
              <a:t>thermal_cam</a:t>
            </a:r>
            <a:endParaRPr lang="en-US" altLang="zh-TW" b="1" dirty="0" smtClean="0"/>
          </a:p>
          <a:p>
            <a:pPr lvl="1"/>
            <a:r>
              <a:rPr lang="en-US" altLang="zh-TW" dirty="0"/>
              <a:t>Copy and decompressed the thermal_cam.tar.gz from </a:t>
            </a:r>
            <a:r>
              <a:rPr lang="en-US" altLang="zh-TW" dirty="0" err="1"/>
              <a:t>sdcard</a:t>
            </a:r>
            <a:r>
              <a:rPr lang="en-US" altLang="zh-TW" dirty="0"/>
              <a:t> to work </a:t>
            </a:r>
            <a:r>
              <a:rPr lang="en-US" altLang="zh-TW" dirty="0" smtClean="0"/>
              <a:t>folder</a:t>
            </a:r>
          </a:p>
          <a:p>
            <a:pPr lvl="1"/>
            <a:r>
              <a:rPr lang="en-US" altLang="zh-TW" dirty="0"/>
              <a:t>run </a:t>
            </a:r>
            <a:r>
              <a:rPr lang="zh-TW" altLang="zh-TW" dirty="0"/>
              <a:t>“</a:t>
            </a:r>
            <a:r>
              <a:rPr lang="en-US" altLang="zh-TW" dirty="0"/>
              <a:t>make</a:t>
            </a:r>
            <a:r>
              <a:rPr lang="zh-TW" altLang="zh-TW" dirty="0"/>
              <a:t>”</a:t>
            </a:r>
            <a:r>
              <a:rPr lang="en-US" altLang="zh-TW" dirty="0"/>
              <a:t> to compile </a:t>
            </a:r>
            <a:r>
              <a:rPr lang="en-US" altLang="zh-TW" dirty="0" smtClean="0"/>
              <a:t>thermal_cam.cpp</a:t>
            </a:r>
          </a:p>
          <a:p>
            <a:pPr lvl="1"/>
            <a:r>
              <a:rPr lang="en-US" altLang="zh-TW" dirty="0"/>
              <a:t>After the compilation is complete, the </a:t>
            </a:r>
            <a:r>
              <a:rPr lang="en-US" altLang="zh-TW" dirty="0" err="1"/>
              <a:t>thermal_cam</a:t>
            </a:r>
            <a:r>
              <a:rPr lang="en-US" altLang="zh-TW" dirty="0"/>
              <a:t> file will be generated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 Download </a:t>
            </a:r>
            <a:r>
              <a:rPr lang="en-US" altLang="zh-TW" dirty="0"/>
              <a:t>test code and compile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181384"/>
              </p:ext>
            </p:extLst>
          </p:nvPr>
        </p:nvGraphicFramePr>
        <p:xfrm>
          <a:off x="2207568" y="2132856"/>
          <a:ext cx="21066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封裝程式殼層物件" showAsIcon="1" r:id="rId3" imgW="2107080" imgH="851040" progId="Package">
                  <p:embed/>
                </p:oleObj>
              </mc:Choice>
              <mc:Fallback>
                <p:oleObj name="封裝程式殼層物件" showAsIcon="1" r:id="rId3" imgW="2107080" imgH="85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7568" y="2132856"/>
                        <a:ext cx="2106612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 descr="0dc37f4be5c7f8ee5cca9705d9688b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890797"/>
            <a:ext cx="5943600" cy="1805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25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05040" y="1368000"/>
            <a:ext cx="11295616" cy="4680000"/>
          </a:xfrm>
        </p:spPr>
        <p:txBody>
          <a:bodyPr/>
          <a:lstStyle/>
          <a:p>
            <a:r>
              <a:rPr lang="en-US" altLang="zh-TW" dirty="0"/>
              <a:t>Test mode :run   ./</a:t>
            </a:r>
            <a:r>
              <a:rPr lang="en-US" altLang="zh-TW" dirty="0" err="1"/>
              <a:t>themal_cam</a:t>
            </a:r>
            <a:r>
              <a:rPr lang="en-US" altLang="zh-TW" dirty="0"/>
              <a:t> </a:t>
            </a:r>
            <a:r>
              <a:rPr lang="en-US" altLang="zh-TW" dirty="0" err="1"/>
              <a:t>temp_L</a:t>
            </a:r>
            <a:r>
              <a:rPr lang="en-US" altLang="zh-TW" dirty="0"/>
              <a:t> </a:t>
            </a:r>
            <a:r>
              <a:rPr lang="en-US" altLang="zh-TW" dirty="0" err="1"/>
              <a:t>temp_H</a:t>
            </a:r>
            <a:r>
              <a:rPr lang="en-US" altLang="zh-TW" dirty="0"/>
              <a:t> </a:t>
            </a:r>
            <a:r>
              <a:rPr lang="en-US" altLang="zh-TW" dirty="0" err="1" smtClean="0"/>
              <a:t>hand.tflite</a:t>
            </a:r>
            <a:endParaRPr lang="en-US" altLang="zh-TW" dirty="0" smtClean="0"/>
          </a:p>
          <a:p>
            <a:pPr lvl="1"/>
            <a:r>
              <a:rPr lang="en-US" altLang="zh-TW" dirty="0" err="1"/>
              <a:t>temp_L</a:t>
            </a:r>
            <a:r>
              <a:rPr lang="zh-TW" altLang="zh-TW" dirty="0"/>
              <a:t>：</a:t>
            </a:r>
            <a:r>
              <a:rPr lang="en-US" altLang="zh-TW" dirty="0"/>
              <a:t>Minimum temperature</a:t>
            </a:r>
            <a:endParaRPr lang="zh-TW" altLang="zh-TW" dirty="0"/>
          </a:p>
          <a:p>
            <a:pPr lvl="1"/>
            <a:r>
              <a:rPr lang="en-US" altLang="zh-TW" dirty="0" err="1"/>
              <a:t>temp_H</a:t>
            </a:r>
            <a:r>
              <a:rPr lang="zh-TW" altLang="zh-TW" dirty="0"/>
              <a:t>：</a:t>
            </a:r>
            <a:r>
              <a:rPr lang="en-US" altLang="zh-TW" dirty="0"/>
              <a:t>Maximum temperature</a:t>
            </a:r>
            <a:endParaRPr lang="zh-TW" altLang="zh-TW" dirty="0"/>
          </a:p>
          <a:p>
            <a:pPr lvl="1"/>
            <a:r>
              <a:rPr lang="en-US" altLang="zh-TW" dirty="0" err="1"/>
              <a:t>hand.tflite</a:t>
            </a:r>
            <a:r>
              <a:rPr lang="zh-TW" altLang="zh-TW" dirty="0"/>
              <a:t>：</a:t>
            </a:r>
            <a:r>
              <a:rPr lang="en-US" altLang="zh-TW" dirty="0"/>
              <a:t>Model files generated by training on the PC side based on the collected pictures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 Run </a:t>
            </a:r>
            <a:r>
              <a:rPr lang="en-US" altLang="zh-TW" dirty="0" err="1"/>
              <a:t>thermal_cam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圖片 4" descr="33aed58adf2c01822b6d7af7e5ad7e6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65" y="3501008"/>
            <a:ext cx="7488832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16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figure change rule defined as below.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1-&gt;0  light to blue bar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0-&gt;1 or 2-&gt;1  light to green bar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1-&gt;2  light to red bar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5-&gt;4  bar become higher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4-&gt; 0, 1, 2  bar become lower</a:t>
            </a:r>
            <a:endParaRPr lang="zh-TW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564904"/>
            <a:ext cx="6696744" cy="3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10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Collection mode: run  ./</a:t>
            </a:r>
            <a:r>
              <a:rPr lang="en-US" altLang="zh-TW" dirty="0" err="1"/>
              <a:t>themal_cam</a:t>
            </a:r>
            <a:r>
              <a:rPr lang="en-US" altLang="zh-TW" dirty="0"/>
              <a:t> </a:t>
            </a:r>
            <a:r>
              <a:rPr lang="en-US" altLang="zh-TW" dirty="0" err="1"/>
              <a:t>temp_L</a:t>
            </a:r>
            <a:r>
              <a:rPr lang="en-US" altLang="zh-TW" dirty="0"/>
              <a:t> </a:t>
            </a:r>
            <a:r>
              <a:rPr lang="en-US" altLang="zh-TW" dirty="0" err="1" smtClean="0"/>
              <a:t>temp_H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There have 2 screens been created, </a:t>
            </a:r>
            <a:r>
              <a:rPr lang="en-US" altLang="zh-TW" dirty="0" err="1"/>
              <a:t>ori_image</a:t>
            </a:r>
            <a:r>
              <a:rPr lang="en-US" altLang="zh-TW" dirty="0"/>
              <a:t> and </a:t>
            </a:r>
            <a:r>
              <a:rPr lang="en-US" altLang="zh-TW" dirty="0" err="1" smtClean="0"/>
              <a:t>new_image</a:t>
            </a:r>
            <a:endParaRPr lang="en-US" altLang="zh-TW" dirty="0" smtClean="0"/>
          </a:p>
          <a:p>
            <a:pPr lvl="1"/>
            <a:r>
              <a:rPr lang="en-US" altLang="zh-TW" dirty="0" err="1"/>
              <a:t>ori_image</a:t>
            </a:r>
            <a:r>
              <a:rPr lang="zh-TW" altLang="zh-TW" dirty="0"/>
              <a:t>：</a:t>
            </a:r>
            <a:r>
              <a:rPr lang="en-US" altLang="zh-TW" dirty="0"/>
              <a:t>AMG8833 Get the temperature and convert the corresponding color image</a:t>
            </a:r>
            <a:endParaRPr lang="zh-TW" altLang="zh-TW" dirty="0"/>
          </a:p>
          <a:p>
            <a:pPr lvl="1"/>
            <a:r>
              <a:rPr lang="en-US" altLang="zh-TW" dirty="0" err="1"/>
              <a:t>New_image</a:t>
            </a:r>
            <a:r>
              <a:rPr lang="zh-TW" altLang="zh-TW" dirty="0"/>
              <a:t>：</a:t>
            </a:r>
            <a:r>
              <a:rPr lang="en-US" altLang="zh-TW" dirty="0"/>
              <a:t>The image obtained by </a:t>
            </a:r>
            <a:r>
              <a:rPr lang="en-US" altLang="zh-TW" dirty="0" err="1"/>
              <a:t>ori_image</a:t>
            </a:r>
            <a:r>
              <a:rPr lang="en-US" altLang="zh-TW" dirty="0"/>
              <a:t> after grayscale processing, black and white is convenient for model training and recognition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圖片 4" descr="6121a524eaaaae4096fa14f1e1f31b5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88840"/>
            <a:ext cx="669674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40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圖片 4" descr="389c61b8128a9c2639b75a666a1deed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255520"/>
            <a:ext cx="5090160" cy="234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51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At this time, you can </a:t>
            </a:r>
            <a:r>
              <a:rPr lang="en-US" altLang="zh-TW" dirty="0" smtClean="0"/>
              <a:t>push the '</a:t>
            </a:r>
            <a:r>
              <a:rPr lang="en-US" altLang="zh-TW" dirty="0" err="1" smtClean="0"/>
              <a:t>a</a:t>
            </a:r>
            <a:r>
              <a:rPr lang="en-US" altLang="zh-TW" dirty="0" err="1"/>
              <a:t>','b','c','d','e','f</a:t>
            </a:r>
            <a:r>
              <a:rPr lang="en-US" altLang="zh-TW" dirty="0"/>
              <a:t>' buttons through the keyboard to save the gesture action images </a:t>
            </a:r>
            <a:r>
              <a:rPr lang="en-US" altLang="zh-TW" dirty="0" smtClean="0"/>
              <a:t>to </a:t>
            </a:r>
            <a:r>
              <a:rPr lang="en-US" altLang="zh-TW" dirty="0"/>
              <a:t>the corresponding folder. Then copy it to the corresponding directory of the PC environment for data training. (Each input saves 1000 images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KEY a: forward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b: intermediate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c: backward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d: idle state (no gesture detected)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e: upward movement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KEY f: upward preparation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4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X:\PPT\sunplusPPT模版\淺版\底圖\末頁\兒童4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192000" cy="81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260648"/>
            <a:ext cx="12096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en-US" altLang="zh-TW" dirty="0" smtClean="0"/>
              <a:t>Materials</a:t>
            </a:r>
          </a:p>
          <a:p>
            <a:r>
              <a:rPr lang="en-US" altLang="zh-TW" dirty="0"/>
              <a:t>2. Platform </a:t>
            </a:r>
            <a:r>
              <a:rPr lang="zh-TW" altLang="en-US" dirty="0"/>
              <a:t>組裝完成</a:t>
            </a:r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en-US" altLang="zh-TW" dirty="0"/>
              <a:t>3. Model training (Windows PC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4. SP7021 Platform Environment </a:t>
            </a:r>
            <a:r>
              <a:rPr lang="en-US" altLang="zh-TW" dirty="0" smtClean="0"/>
              <a:t>Setup</a:t>
            </a:r>
          </a:p>
          <a:p>
            <a:r>
              <a:rPr lang="en-US" altLang="zh-TW" dirty="0"/>
              <a:t>5. Download test code and </a:t>
            </a:r>
            <a:r>
              <a:rPr lang="en-US" altLang="zh-TW" dirty="0" smtClean="0"/>
              <a:t>compile</a:t>
            </a:r>
          </a:p>
          <a:p>
            <a:r>
              <a:rPr lang="en-US" altLang="zh-TW" dirty="0"/>
              <a:t>6. Run </a:t>
            </a:r>
            <a:r>
              <a:rPr lang="en-US" altLang="zh-TW" dirty="0" err="1"/>
              <a:t>thermal_cam</a:t>
            </a:r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8777B90-CCE1-4169-AFEA-8B90FE3A32A5}" type="slidenum">
              <a:rPr lang="en-US" altLang="zh-TW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AMG8833*1</a:t>
            </a:r>
          </a:p>
          <a:p>
            <a:r>
              <a:rPr lang="en-US" altLang="zh-TW" dirty="0" smtClean="0"/>
              <a:t>SP7021 develop board*1</a:t>
            </a:r>
          </a:p>
          <a:p>
            <a:r>
              <a:rPr lang="en-US" altLang="zh-TW" dirty="0" smtClean="0"/>
              <a:t>12V adapter*1</a:t>
            </a:r>
          </a:p>
          <a:p>
            <a:r>
              <a:rPr lang="en-US" altLang="zh-TW" dirty="0" smtClean="0"/>
              <a:t>USB hub*1 (for connect keyboard and mouse)</a:t>
            </a:r>
          </a:p>
          <a:p>
            <a:r>
              <a:rPr lang="zh-TW" altLang="en-US" dirty="0"/>
              <a:t>單心</a:t>
            </a:r>
            <a:r>
              <a:rPr lang="zh-TW" altLang="en-US" dirty="0" smtClean="0"/>
              <a:t>線</a:t>
            </a:r>
            <a:r>
              <a:rPr lang="en-US" altLang="zh-TW" dirty="0" smtClean="0"/>
              <a:t>*4 (for connect I2C that in the AMG8833 board)</a:t>
            </a:r>
          </a:p>
          <a:p>
            <a:r>
              <a:rPr lang="en-US" altLang="zh-TW" dirty="0" smtClean="0"/>
              <a:t>Ethernet cable or </a:t>
            </a:r>
            <a:r>
              <a:rPr lang="zh-TW" altLang="en-US" dirty="0" smtClean="0"/>
              <a:t>無線網卡 </a:t>
            </a:r>
            <a:r>
              <a:rPr lang="en-US" altLang="zh-TW" dirty="0" smtClean="0"/>
              <a:t>(optional)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Materials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9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Platform </a:t>
            </a:r>
            <a:r>
              <a:rPr lang="zh-TW" altLang="en-US" dirty="0" smtClean="0"/>
              <a:t>組裝完成圖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638300"/>
            <a:ext cx="81470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3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altLang="zh-TW" sz="2400" dirty="0"/>
              <a:t>PC work environment setup</a:t>
            </a:r>
            <a:endParaRPr lang="zh-TW" altLang="zh-TW" sz="2400" dirty="0"/>
          </a:p>
          <a:p>
            <a:pPr lvl="1"/>
            <a:r>
              <a:rPr lang="en-US" altLang="zh-TW" dirty="0"/>
              <a:t>Download and run python-3.7.7-amd64.exe to install python</a:t>
            </a:r>
            <a:endParaRPr lang="zh-TW" altLang="zh-TW" dirty="0"/>
          </a:p>
          <a:p>
            <a:pPr lvl="1"/>
            <a:r>
              <a:rPr lang="en-US" altLang="zh-TW" dirty="0"/>
              <a:t>Download and run opencv-4.3.0-vc14_vc15.exe to install </a:t>
            </a:r>
            <a:r>
              <a:rPr lang="en-US" altLang="zh-TW" dirty="0" err="1"/>
              <a:t>opencv</a:t>
            </a:r>
            <a:endParaRPr lang="zh-TW" altLang="zh-TW" dirty="0"/>
          </a:p>
          <a:p>
            <a:pPr lvl="1"/>
            <a:r>
              <a:rPr lang="en-US" altLang="zh-TW" dirty="0"/>
              <a:t>After install python, run </a:t>
            </a:r>
            <a:r>
              <a:rPr lang="zh-TW" altLang="zh-TW" dirty="0"/>
              <a:t>“</a:t>
            </a:r>
            <a:r>
              <a:rPr lang="en-US" altLang="zh-TW" dirty="0"/>
              <a:t>pip3 install </a:t>
            </a:r>
            <a:r>
              <a:rPr lang="en-US" altLang="zh-TW" dirty="0" err="1"/>
              <a:t>tensorflow</a:t>
            </a:r>
            <a:r>
              <a:rPr lang="zh-TW" altLang="zh-TW" dirty="0"/>
              <a:t>”</a:t>
            </a:r>
            <a:r>
              <a:rPr lang="en-US" altLang="zh-TW" dirty="0"/>
              <a:t> to install </a:t>
            </a:r>
            <a:r>
              <a:rPr lang="en-US" altLang="zh-TW" dirty="0" err="1"/>
              <a:t>tensorflow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Model </a:t>
            </a:r>
            <a:r>
              <a:rPr lang="en-US" altLang="zh-TW" dirty="0"/>
              <a:t>training (Windows PC)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8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Collect data</a:t>
            </a:r>
          </a:p>
          <a:p>
            <a:pPr marL="0" indent="0"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pictures of different gestures obtained through the SP7021 </a:t>
            </a:r>
            <a:r>
              <a:rPr lang="en-US" altLang="zh-TW" dirty="0" smtClean="0"/>
              <a:t>platform. </a:t>
            </a:r>
            <a:r>
              <a:rPr lang="en-US" altLang="zh-TW" dirty="0"/>
              <a:t>The default requirement is to store 6 </a:t>
            </a:r>
            <a:r>
              <a:rPr lang="en-US" altLang="zh-TW" dirty="0" smtClean="0"/>
              <a:t>gestures. </a:t>
            </a:r>
            <a:r>
              <a:rPr lang="en-US" altLang="zh-TW" dirty="0"/>
              <a:t>The gesture pictures stored in the folder a/b/c/d/e/f and the corresponding pictures are list as </a:t>
            </a:r>
            <a:r>
              <a:rPr lang="en-US" altLang="zh-TW" dirty="0" smtClean="0"/>
              <a:t>below: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581128"/>
            <a:ext cx="590465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581128"/>
            <a:ext cx="3816424" cy="138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2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Folder a: forward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b: intermediate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c: backward action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d: idle state (no gesture detected)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e: upward movement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Folder f: upward preparation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Model </a:t>
            </a:r>
            <a:r>
              <a:rPr lang="en-US" altLang="zh-TW" dirty="0" smtClean="0"/>
              <a:t>training</a:t>
            </a:r>
          </a:p>
          <a:p>
            <a:pPr lvl="1"/>
            <a:r>
              <a:rPr lang="en-US" altLang="zh-TW" dirty="0"/>
              <a:t>The 6 folders of pictures put together with </a:t>
            </a:r>
            <a:r>
              <a:rPr lang="en-US" altLang="zh-TW" dirty="0" smtClean="0"/>
              <a:t>train.py</a:t>
            </a:r>
          </a:p>
          <a:p>
            <a:pPr lvl="1"/>
            <a:r>
              <a:rPr lang="en-US" altLang="zh-TW" dirty="0"/>
              <a:t>Execute </a:t>
            </a:r>
            <a:r>
              <a:rPr lang="zh-TW" altLang="zh-TW" dirty="0"/>
              <a:t>“</a:t>
            </a:r>
            <a:r>
              <a:rPr lang="en-US" altLang="zh-TW" dirty="0"/>
              <a:t>python train.py</a:t>
            </a:r>
            <a:r>
              <a:rPr lang="zh-TW" altLang="zh-TW" dirty="0"/>
              <a:t>”</a:t>
            </a:r>
            <a:r>
              <a:rPr lang="en-US" altLang="zh-TW" dirty="0"/>
              <a:t> in dos command window to train data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After the training is completed, the model file </a:t>
            </a:r>
            <a:r>
              <a:rPr lang="en-US" altLang="zh-TW" dirty="0" err="1"/>
              <a:t>hand.tflite</a:t>
            </a:r>
            <a:r>
              <a:rPr lang="en-US" altLang="zh-TW" dirty="0"/>
              <a:t> will be generated.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5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Download the latest image file from the Raspberry Pi website and write it into </a:t>
            </a:r>
            <a:r>
              <a:rPr lang="en-US" altLang="zh-TW" dirty="0" err="1"/>
              <a:t>sdcard</a:t>
            </a:r>
            <a:r>
              <a:rPr lang="en-US" altLang="zh-TW" dirty="0"/>
              <a:t> by Win32DiskImager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/>
              <a:t>Download path: </a:t>
            </a:r>
            <a:r>
              <a:rPr lang="en-US" altLang="zh-TW" u="sng" dirty="0">
                <a:hlinkClick r:id="rId2"/>
              </a:rPr>
              <a:t>https://www.raspberrypi.org/downloads/raspberry-pi-os/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SP7021 Platform </a:t>
            </a:r>
            <a:r>
              <a:rPr lang="en-US" altLang="zh-TW" dirty="0"/>
              <a:t>Environment </a:t>
            </a:r>
            <a:r>
              <a:rPr lang="en-US" altLang="zh-TW" dirty="0" smtClean="0"/>
              <a:t>Setup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512F-DD8F-4B5C-83B8-852975E23B8F}" type="slidenum">
              <a:rPr lang="en-US" altLang="zh-TW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圖片 4" descr="66ee2748a0343f4bf50127a529d36d4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284984"/>
            <a:ext cx="612068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11909"/>
      </p:ext>
    </p:extLst>
  </p:cSld>
  <p:clrMapOvr>
    <a:masterClrMapping/>
  </p:clrMapOvr>
</p:sld>
</file>

<file path=ppt/theme/theme1.xml><?xml version="1.0" encoding="utf-8"?>
<a:theme xmlns:a="http://schemas.openxmlformats.org/drawingml/2006/main" name="1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plusTemplate16-9" id="{CDBA7058-28BA-7940-95E1-4801CAA02D57}" vid="{9DAF7A89-FF85-5C40-9CCC-0C1AB4642F5A}"/>
    </a:ext>
  </a:extLst>
</a:theme>
</file>

<file path=ppt/theme/theme2.xml><?xml version="1.0" encoding="utf-8"?>
<a:theme xmlns:a="http://schemas.openxmlformats.org/drawingml/2006/main" name="2_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plusTemplate16-9" id="{CDBA7058-28BA-7940-95E1-4801CAA02D57}" vid="{62F8E95E-589B-8A46-8CBB-E6F307E5CBFE}"/>
    </a:ext>
  </a:extLst>
</a:theme>
</file>

<file path=ppt/theme/theme3.xml><?xml version="1.0" encoding="utf-8"?>
<a:theme xmlns:a="http://schemas.openxmlformats.org/drawingml/2006/main" name="2_內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nplusTemplate16-9" id="{CDBA7058-28BA-7940-95E1-4801CAA02D57}" vid="{4DAB2B28-D68B-5247-8658-670C9D2C1DFC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E9A9F919ED1774E96F50CFC6C142F44" ma:contentTypeVersion="1" ma:contentTypeDescription="建立新的文件。" ma:contentTypeScope="" ma:versionID="99e83a829a830524464ea9f90a17b319">
  <xsd:schema xmlns:xsd="http://www.w3.org/2001/XMLSchema" xmlns:xs="http://www.w3.org/2001/XMLSchema" xmlns:p="http://schemas.microsoft.com/office/2006/metadata/properties" xmlns:ns2="9f1b6020-1c0c-4ce1-a947-befa928a6fdc" targetNamespace="http://schemas.microsoft.com/office/2006/metadata/properties" ma:root="true" ma:fieldsID="a29ea228a97c16050243a8bc2b2819fa" ns2:_="">
    <xsd:import namespace="9f1b6020-1c0c-4ce1-a947-befa928a6f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6020-1c0c-4ce1-a947-befa928a6f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1b6020-1c0c-4ce1-a947-befa928a6fdc">AJY357M7ZZV2-1751539547-1734</_dlc_DocId>
    <_dlc_DocIdUrl xmlns="9f1b6020-1c0c-4ce1-a947-befa928a6fdc">
      <Url>http://myfolder.sunplus.com/_layouts/15/DocIdRedir.aspx?ID=AJY357M7ZZV2-1751539547-1734</Url>
      <Description>AJY357M7ZZV2-1751539547-1734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A72C676-EDAB-42F9-9754-5B7C86FF1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b6020-1c0c-4ce1-a947-befa928a6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5A490C-2B45-4081-B64C-038A46326341}">
  <ds:schemaRefs>
    <ds:schemaRef ds:uri="http://schemas.microsoft.com/office/2006/metadata/properties"/>
    <ds:schemaRef ds:uri="http://schemas.microsoft.com/office/infopath/2007/PartnerControls"/>
    <ds:schemaRef ds:uri="9f1b6020-1c0c-4ce1-a947-befa928a6fdc"/>
  </ds:schemaRefs>
</ds:datastoreItem>
</file>

<file path=customXml/itemProps3.xml><?xml version="1.0" encoding="utf-8"?>
<ds:datastoreItem xmlns:ds="http://schemas.openxmlformats.org/officeDocument/2006/customXml" ds:itemID="{99D4107E-C932-4523-A2AC-65B4CE1A26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AD10ABE-0D35-450A-822F-8E89769A242E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BC9193F0-4DE0-4264-ABCB-3D5791330FB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522</Words>
  <Application>Microsoft Office PowerPoint</Application>
  <PresentationFormat>自訂</PresentationFormat>
  <Paragraphs>100</Paragraphs>
  <Slides>18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1_首頁</vt:lpstr>
      <vt:lpstr>2_首頁</vt:lpstr>
      <vt:lpstr>2_內頁</vt:lpstr>
      <vt:lpstr>封裝</vt:lpstr>
      <vt:lpstr>Infrared Gesture Detection</vt:lpstr>
      <vt:lpstr>Outline</vt:lpstr>
      <vt:lpstr>1. Materials</vt:lpstr>
      <vt:lpstr>2. Platform 組裝完成圖</vt:lpstr>
      <vt:lpstr>3. Model training (Windows PC)</vt:lpstr>
      <vt:lpstr>PowerPoint 簡報</vt:lpstr>
      <vt:lpstr>PowerPoint 簡報</vt:lpstr>
      <vt:lpstr>PowerPoint 簡報</vt:lpstr>
      <vt:lpstr>4. SP7021 Platform Environment Setup</vt:lpstr>
      <vt:lpstr>PowerPoint 簡報</vt:lpstr>
      <vt:lpstr>PowerPoint 簡報</vt:lpstr>
      <vt:lpstr>5. Download test code and compile</vt:lpstr>
      <vt:lpstr>6. Run thermal_cam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Imaging IP Survey</dc:title>
  <dc:creator>Henry Lee</dc:creator>
  <cp:lastModifiedBy>Edwin Chiu 邱垂峰</cp:lastModifiedBy>
  <cp:revision>76</cp:revision>
  <dcterms:created xsi:type="dcterms:W3CDTF">2020-04-17T01:13:32Z</dcterms:created>
  <dcterms:modified xsi:type="dcterms:W3CDTF">2020-08-11T07:45:17Z</dcterms:modified>
</cp:coreProperties>
</file>